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57" r:id="rId5"/>
    <p:sldId id="267" r:id="rId6"/>
    <p:sldId id="268" r:id="rId7"/>
    <p:sldId id="269" r:id="rId8"/>
    <p:sldId id="258" r:id="rId9"/>
    <p:sldId id="260" r:id="rId10"/>
    <p:sldId id="259" r:id="rId11"/>
    <p:sldId id="262" r:id="rId12"/>
    <p:sldId id="261" r:id="rId13"/>
    <p:sldId id="263" r:id="rId14"/>
    <p:sldId id="264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4B12E-89C3-42C0-AC9C-655045363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ECA9F-159A-4A05-A7F1-6842D0A95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30BA2-EC9F-49E3-9384-69245F0A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09C34-EF8B-4025-A069-ACCAA78F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2EEBC-E4AC-4655-ABE2-0EF66969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3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34F21-0A4C-4BEB-A069-55E71013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94795C-5D45-4469-BB51-7FBFFDEF5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678EE-0958-42C7-A6B8-9C045526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DC852-439D-4879-9534-89D7BA01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E62A2-FFA0-4503-B55E-2B214C40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CE418B-6EF5-43F7-A83D-66A7A7252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5845C8-625E-4F56-94DD-8D052D42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381255-5F1F-45EF-924E-8160A5B6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38CE3-37C1-4B3C-98B2-0498BD8E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F9476-6B68-46BF-9E1A-8EBD9F7A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4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B3348-FF2E-457E-A21B-215DBF18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8CFF9-995F-4153-87E5-77B7665F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E879-AC29-449A-A24C-0D2D7C8E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FC60-B950-4C0C-B375-2F218598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E29BD-A15F-4F70-B635-561C365D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012B-8E64-4216-8D28-8698E837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5DB20-89BF-4A87-9CF6-D13BAC29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EDF9C-2FB7-429E-8E08-987F7B00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D5D96A-3DAD-45BF-B570-04BFEE5D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B0918-EB03-4E2C-BCA0-80A5223E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1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CCA5D-B383-429B-9213-714B81E5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372C4-25E2-4D6E-8E8B-B5C6F52A4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A7583E-9A43-488E-BF2B-F6F7E692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6C4FF-413A-4AE8-9DBF-EB9DFF64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D5755-5DEB-48B7-B784-472342AD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A3E65E-0470-4924-B1CE-5D249424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4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DA4AE-5F5D-430C-994F-3C6FDCEC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F1B65-94E0-4406-B562-63F5BCCF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3F31C1-0C5C-455C-9930-650F350F8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1D802B-72F3-44FE-B6D7-D31EFD000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019669-2394-4A65-8188-171D4FE18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333346-876B-4514-B0DD-707864F7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C8E61B-3FB1-417D-8166-9E045785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0C6BE1-7728-4E6A-BD18-97E1976F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88425-EC82-42E2-8690-A3200EE9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F5873-E14C-41AB-8A21-4DE4CBDA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90461-D349-43FF-AAF0-D4912D71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B473B6-DE63-47E6-90C2-301C1785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7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63A918-13D8-4CFA-8C08-6B76BB48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2680D1-EEFB-4A7C-82F3-4512E7CE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D7069-C2F1-40B3-BE56-2F3C3B45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7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20C23-0AAB-47E5-B7C2-0F6655F2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69E9E-8FA8-4C5A-A23B-3F622F1B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17731-9025-4150-B4B3-CFB3B1B4B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8136DD-F6D7-4884-B208-F863064A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4F8CF-5B19-4341-B7CA-9116AD31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7829E-F75E-489A-AED6-D7E44593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6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6A262-F4EE-41D3-93AB-2A40A32C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7EE7B2-A2FD-4A13-B8EB-2801DDF7F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54CCBD-EEC7-414C-B5F3-AD596A79D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D4652-EE23-484C-863F-1E97816E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E1BD77-8CA2-4008-8FE9-28986FC6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D57EAD-D4BF-485E-B503-EABB9DC3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9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51960-061D-4B0C-862C-E8860787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F3340-9F28-4326-94FE-BC305B852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6583-AECA-47EE-B4D2-F40B1DBE1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3A35-F679-45B2-BC1E-19436475899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D77D7-0E48-4BC9-8EF4-794829211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E6FDE-7F6F-4E77-8B2D-DEB05238D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DE85-DCF3-4475-B0DF-7D155440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9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RegData/etudes/note/join/2013/462515/IPOL-FEMM_NT(2013)462515_EN.pdf" TargetMode="External"/><Relationship Id="rId2" Type="http://schemas.openxmlformats.org/officeDocument/2006/relationships/hyperlink" Target="https://unesdoc.unesco.org/in/documentViewer.xhtml?v=2.1.196&amp;id=p::usmarcdef_0000260770&amp;file=/in/rest/annotationSVC/DownloadWatermarkedAttachment/attach_import_7d8eef91-6d1d-49be-8c92-ad173a92fe2c%3F_%3D260770eng.pdf&amp;locale=ru&amp;multi=true&amp;ark=/ark:/48223/pf0000260770/PDF/260770eng.pdf#%5B%7B%22num%22%3A96%2C%22gen%22%3A0%7D%2C%7B%22name%22%3A%22XYZ%22%7D%2C0%2C842%2C0%5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cef.org/ukraine/media/13051/file/%D0%A1%D0%B5%D0%BA%D1%81%D1%83%D0%B0%D0%BB%D1%8C%D0%BD%D0%B5_%D0%B2%D0%B8%D1%85%D0%BE%D0%B2%D0%B0%D0%BD%D0%BD%D1%8F_sexuducation_UA(1).pdf%20.pdf" TargetMode="External"/><Relationship Id="rId4" Type="http://schemas.openxmlformats.org/officeDocument/2006/relationships/hyperlink" Target="https://dostyp.com.ua/novini/seksualna-osvita-sho-ce-take-ta-chomu-vona-korisna-dityam-i-batkam2024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6C797B94-C112-431F-B012-C026434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85" y="879230"/>
            <a:ext cx="6878516" cy="109024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ради»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6E554D-7E91-4E54-BA7D-3DCCECE9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589" y="2259622"/>
            <a:ext cx="5479212" cy="371914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000" b="1" dirty="0">
              <a:solidFill>
                <a:srgbClr val="0070C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ctr">
              <a:buNone/>
            </a:pPr>
            <a:r>
              <a:rPr lang="uk-UA" sz="44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Проблеми  сексуальної освіти та виховання  в школі</a:t>
            </a:r>
            <a:endParaRPr lang="ru-RU" sz="4400" b="1" dirty="0">
              <a:solidFill>
                <a:srgbClr val="0070C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433744-DE56-4A5E-87C1-A832C3E00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9" t="1" r="31989" b="-26204"/>
          <a:stretch/>
        </p:blipFill>
        <p:spPr>
          <a:xfrm>
            <a:off x="838199" y="631720"/>
            <a:ext cx="2972162" cy="39885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672855-32D1-4B8B-A8D4-31ED5ACEB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68" y="3823326"/>
            <a:ext cx="4170511" cy="26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FEF5A3-841B-4B8A-BB8B-DFB62CD5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Компоненти сексуальності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DAB262F-5F86-40C0-B9C6-BD940853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974"/>
            <a:ext cx="10515600" cy="481398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sz="3500" b="1" dirty="0">
                <a:solidFill>
                  <a:srgbClr val="C00000"/>
                </a:solidFill>
              </a:rPr>
              <a:t>чуттєвість</a:t>
            </a:r>
            <a:r>
              <a:rPr lang="uk-UA" dirty="0"/>
              <a:t> – усвідомлення та сприйняття власного тіла, фізіологічне та психологічне задоволення від свого і чужого тіла;</a:t>
            </a:r>
          </a:p>
          <a:p>
            <a:r>
              <a:rPr lang="uk-UA" sz="3000" b="1" dirty="0">
                <a:solidFill>
                  <a:srgbClr val="C00000"/>
                </a:solidFill>
              </a:rPr>
              <a:t>інтимність</a:t>
            </a:r>
            <a:r>
              <a:rPr lang="uk-UA" sz="3000" dirty="0"/>
              <a:t> </a:t>
            </a:r>
            <a:r>
              <a:rPr lang="uk-UA" dirty="0"/>
              <a:t>– здатність і потреба відчувати емоційну близькість до іншої людини; потреба в зворотному зв’язку;</a:t>
            </a:r>
          </a:p>
          <a:p>
            <a:r>
              <a:rPr lang="uk-UA" sz="3500" b="1" dirty="0">
                <a:solidFill>
                  <a:srgbClr val="C00000"/>
                </a:solidFill>
              </a:rPr>
              <a:t>статева ідентичність </a:t>
            </a:r>
            <a:r>
              <a:rPr lang="uk-UA" dirty="0"/>
              <a:t>– розвиток почуття належності до певної статі, включаючи такі якості, як мужність або жіночність;</a:t>
            </a:r>
          </a:p>
          <a:p>
            <a:r>
              <a:rPr lang="uk-UA" sz="3500" b="1" dirty="0">
                <a:solidFill>
                  <a:srgbClr val="C00000"/>
                </a:solidFill>
              </a:rPr>
              <a:t>сексуальне здоров’я та репродукція </a:t>
            </a:r>
            <a:r>
              <a:rPr lang="uk-UA" dirty="0"/>
              <a:t>– ставлення людини до продовження роду, увага до своєї сексуальної поведінки, турбота про догляд за статевими органами;</a:t>
            </a:r>
          </a:p>
          <a:p>
            <a:r>
              <a:rPr lang="uk-UA" sz="3500" b="1" dirty="0">
                <a:solidFill>
                  <a:srgbClr val="C00000"/>
                </a:solidFill>
              </a:rPr>
              <a:t>маніпулювання за допомогою сексу </a:t>
            </a:r>
            <a:r>
              <a:rPr lang="uk-UA" dirty="0"/>
              <a:t>– використання сексуальності для впливу, контролю чи маніпулювання іншими (насильство).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78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8780D-FFA1-4920-B8A0-A038A85580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               </a:t>
            </a:r>
            <a:r>
              <a:rPr lang="uk-UA" sz="36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С</a:t>
            </a:r>
            <a:r>
              <a:rPr lang="ru-RU" sz="36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ТАДІЯ ПЛАТОНІЧНОГО ПОТЯГУ</a:t>
            </a:r>
            <a:br>
              <a:rPr lang="ru-RU" sz="36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</a:br>
            <a:r>
              <a:rPr lang="ru-RU" sz="36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                             (10–12 РОКІВ)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6D564-2E7E-4BFE-8521-49947740EFD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200" dirty="0" err="1"/>
              <a:t>Формування</a:t>
            </a:r>
            <a:r>
              <a:rPr lang="ru-RU" sz="3200" dirty="0"/>
              <a:t> образу партнера, </a:t>
            </a:r>
            <a:r>
              <a:rPr lang="ru-RU" sz="3200" dirty="0" err="1"/>
              <a:t>дитяча</a:t>
            </a:r>
            <a:r>
              <a:rPr lang="ru-RU" sz="3200" dirty="0"/>
              <a:t> </a:t>
            </a:r>
            <a:r>
              <a:rPr lang="ru-RU" sz="3200" dirty="0" err="1"/>
              <a:t>закоханість</a:t>
            </a:r>
            <a:r>
              <a:rPr lang="ru-RU" sz="3200" dirty="0"/>
              <a:t>, </a:t>
            </a:r>
            <a:r>
              <a:rPr lang="ru-RU" sz="3200" dirty="0" err="1"/>
              <a:t>бажання</a:t>
            </a:r>
            <a:r>
              <a:rPr lang="ru-RU" sz="3200" dirty="0"/>
              <a:t> духовного </a:t>
            </a:r>
            <a:r>
              <a:rPr lang="ru-RU" sz="3200" dirty="0" err="1"/>
              <a:t>спілкування</a:t>
            </a:r>
            <a:r>
              <a:rPr lang="ru-RU" sz="3200" dirty="0"/>
              <a:t>, потреба </a:t>
            </a:r>
            <a:r>
              <a:rPr lang="ru-RU" sz="3200" dirty="0" err="1"/>
              <a:t>бачити</a:t>
            </a:r>
            <a:r>
              <a:rPr lang="ru-RU" sz="3200" dirty="0"/>
              <a:t> </a:t>
            </a:r>
            <a:r>
              <a:rPr lang="ru-RU" sz="3200" dirty="0" err="1"/>
              <a:t>об’єкт</a:t>
            </a:r>
            <a:r>
              <a:rPr lang="ru-RU" sz="3200" dirty="0"/>
              <a:t> </a:t>
            </a:r>
            <a:r>
              <a:rPr lang="ru-RU" sz="3200" dirty="0" err="1"/>
              <a:t>свого</a:t>
            </a:r>
            <a:r>
              <a:rPr lang="ru-RU" sz="3200" dirty="0"/>
              <a:t> </a:t>
            </a:r>
            <a:r>
              <a:rPr lang="ru-RU" sz="3200" dirty="0" err="1"/>
              <a:t>захоплення</a:t>
            </a:r>
            <a:r>
              <a:rPr lang="ru-RU" sz="3200" dirty="0"/>
              <a:t> та </a:t>
            </a:r>
            <a:r>
              <a:rPr lang="ru-RU" sz="3200" dirty="0" err="1"/>
              <a:t>думати</a:t>
            </a:r>
            <a:r>
              <a:rPr lang="ru-RU" sz="3200" dirty="0"/>
              <a:t> про </a:t>
            </a:r>
            <a:r>
              <a:rPr lang="ru-RU" sz="3200" dirty="0" err="1"/>
              <a:t>нього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r>
              <a:rPr lang="ru-RU" sz="3200" dirty="0" err="1"/>
              <a:t>Платонічна</a:t>
            </a:r>
            <a:r>
              <a:rPr lang="ru-RU" sz="3200" dirty="0"/>
              <a:t> </a:t>
            </a:r>
            <a:r>
              <a:rPr lang="ru-RU" sz="3200" dirty="0" err="1"/>
              <a:t>любов</a:t>
            </a:r>
            <a:r>
              <a:rPr lang="ru-RU" sz="3200" dirty="0"/>
              <a:t> </a:t>
            </a:r>
            <a:r>
              <a:rPr lang="ru-RU" sz="3200" dirty="0" err="1"/>
              <a:t>характеризується</a:t>
            </a:r>
            <a:r>
              <a:rPr lang="ru-RU" sz="3200" dirty="0"/>
              <a:t> </a:t>
            </a:r>
            <a:r>
              <a:rPr lang="ru-RU" sz="3200" dirty="0" err="1"/>
              <a:t>високим</a:t>
            </a:r>
            <a:r>
              <a:rPr lang="ru-RU" sz="3200" dirty="0"/>
              <a:t> </a:t>
            </a:r>
            <a:r>
              <a:rPr lang="ru-RU" sz="3200" dirty="0" err="1"/>
              <a:t>розпалом</a:t>
            </a:r>
            <a:r>
              <a:rPr lang="ru-RU" sz="3200" dirty="0"/>
              <a:t> </a:t>
            </a:r>
            <a:r>
              <a:rPr lang="ru-RU" sz="3200" dirty="0" err="1"/>
              <a:t>почуттів</a:t>
            </a:r>
            <a:r>
              <a:rPr lang="ru-RU" sz="3200" dirty="0"/>
              <a:t>, </a:t>
            </a:r>
            <a:r>
              <a:rPr lang="ru-RU" sz="3200" dirty="0" err="1"/>
              <a:t>самовідданістю</a:t>
            </a:r>
            <a:r>
              <a:rPr lang="ru-RU" sz="3200" dirty="0"/>
              <a:t>, </a:t>
            </a:r>
            <a:r>
              <a:rPr lang="ru-RU" sz="3200" dirty="0" err="1"/>
              <a:t>жертовністю</a:t>
            </a:r>
            <a:r>
              <a:rPr lang="ru-RU" sz="3200" dirty="0"/>
              <a:t>, </a:t>
            </a:r>
            <a:r>
              <a:rPr lang="ru-RU" sz="3200" dirty="0" err="1"/>
              <a:t>впевненістю</a:t>
            </a:r>
            <a:r>
              <a:rPr lang="ru-RU" sz="3200" dirty="0"/>
              <a:t> </a:t>
            </a:r>
            <a:r>
              <a:rPr lang="ru-RU" sz="3200" dirty="0" err="1"/>
              <a:t>підлітка</a:t>
            </a:r>
            <a:r>
              <a:rPr lang="ru-RU" sz="3200" dirty="0"/>
              <a:t> в </a:t>
            </a:r>
            <a:r>
              <a:rPr lang="ru-RU" sz="3200" dirty="0" err="1"/>
              <a:t>унікальності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емоцій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r>
              <a:rPr lang="ru-RU" sz="3200" dirty="0" err="1"/>
              <a:t>Об’єкт</a:t>
            </a:r>
            <a:r>
              <a:rPr lang="ru-RU" sz="3200" dirty="0"/>
              <a:t> </a:t>
            </a:r>
            <a:r>
              <a:rPr lang="ru-RU" sz="3200" dirty="0" err="1"/>
              <a:t>закоханості</a:t>
            </a:r>
            <a:r>
              <a:rPr lang="ru-RU" sz="3200" dirty="0"/>
              <a:t> </a:t>
            </a:r>
            <a:r>
              <a:rPr lang="ru-RU" sz="3200" dirty="0" err="1"/>
              <a:t>ідеалізується</a:t>
            </a:r>
            <a:r>
              <a:rPr lang="ru-RU" sz="3200" dirty="0"/>
              <a:t>. На </a:t>
            </a:r>
            <a:r>
              <a:rPr lang="ru-RU" sz="3200" dirty="0" err="1"/>
              <a:t>цьому</a:t>
            </a:r>
            <a:r>
              <a:rPr lang="ru-RU" sz="3200" dirty="0"/>
              <a:t> </a:t>
            </a:r>
            <a:r>
              <a:rPr lang="ru-RU" sz="3200" dirty="0" err="1"/>
              <a:t>етапі</a:t>
            </a:r>
            <a:r>
              <a:rPr lang="ru-RU" sz="3200" dirty="0"/>
              <a:t> </a:t>
            </a:r>
            <a:r>
              <a:rPr lang="ru-RU" sz="3200" dirty="0" err="1"/>
              <a:t>підліток</a:t>
            </a:r>
            <a:r>
              <a:rPr lang="ru-RU" sz="3200" dirty="0"/>
              <a:t> </a:t>
            </a:r>
            <a:r>
              <a:rPr lang="ru-RU" sz="3200" dirty="0" err="1"/>
              <a:t>вчиться</a:t>
            </a:r>
            <a:r>
              <a:rPr lang="ru-RU" sz="3200" dirty="0"/>
              <a:t> </a:t>
            </a:r>
            <a:r>
              <a:rPr lang="ru-RU" sz="3200" dirty="0" err="1"/>
              <a:t>спілкуватися</a:t>
            </a:r>
            <a:r>
              <a:rPr lang="ru-RU" sz="3200" dirty="0"/>
              <a:t> з </a:t>
            </a:r>
            <a:r>
              <a:rPr lang="ru-RU" sz="3200" dirty="0" err="1"/>
              <a:t>представниками</a:t>
            </a:r>
            <a:r>
              <a:rPr lang="ru-RU" sz="3200" dirty="0"/>
              <a:t> </a:t>
            </a:r>
            <a:r>
              <a:rPr lang="ru-RU" sz="3200" dirty="0" err="1"/>
              <a:t>протилежної</a:t>
            </a:r>
            <a:r>
              <a:rPr lang="ru-RU" sz="3200" dirty="0"/>
              <a:t> </a:t>
            </a:r>
            <a:r>
              <a:rPr lang="ru-RU" sz="3200" dirty="0" err="1"/>
              <a:t>статі</a:t>
            </a:r>
            <a:r>
              <a:rPr lang="ru-RU" sz="3200" dirty="0"/>
              <a:t> й </a:t>
            </a:r>
            <a:r>
              <a:rPr lang="ru-RU" sz="3200" dirty="0" err="1"/>
              <a:t>звертати</a:t>
            </a:r>
            <a:r>
              <a:rPr lang="ru-RU" sz="3200" dirty="0"/>
              <a:t> на себе </a:t>
            </a:r>
            <a:r>
              <a:rPr lang="ru-RU" sz="3200" dirty="0" err="1"/>
              <a:t>увагу</a:t>
            </a:r>
            <a:r>
              <a:rPr lang="ru-RU" sz="3200" dirty="0"/>
              <a:t> особи, в яку </a:t>
            </a:r>
            <a:r>
              <a:rPr lang="ru-RU" sz="3200" dirty="0" err="1"/>
              <a:t>він</a:t>
            </a:r>
            <a:r>
              <a:rPr lang="ru-RU" sz="3200" dirty="0"/>
              <a:t>/вона </a:t>
            </a:r>
            <a:r>
              <a:rPr lang="ru-RU" sz="3200" dirty="0" err="1"/>
              <a:t>закоханий</a:t>
            </a:r>
            <a:r>
              <a:rPr lang="ru-RU" sz="3200" dirty="0"/>
              <a:t>/</a:t>
            </a:r>
            <a:r>
              <a:rPr lang="ru-RU" sz="3200" dirty="0" err="1"/>
              <a:t>закохана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986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D2BC3-08B8-48FC-A5E9-7DD117EA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43" y="365125"/>
            <a:ext cx="7246188" cy="83394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latin typeface="Franklin Gothic Medium" panose="020B0603020102020204" pitchFamily="34" charset="0"/>
              </a:rPr>
              <a:t>Стадія еротичного потягу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AAE63-4C47-4E1E-B11B-0E329A3F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0" y="1768415"/>
            <a:ext cx="9627080" cy="44085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 ХЛОПЦІ 13(14)–15(16) РОКІВ       ДІВЧАТА 12–17(20) РОКІВ </a:t>
            </a:r>
          </a:p>
          <a:p>
            <a:r>
              <a:rPr lang="uk-UA" dirty="0"/>
              <a:t>У хлопців дана стадія починає формуватися дещо пізніше, ніж у дівчат, однак і завершується швидко, переходячи до наступної . </a:t>
            </a:r>
          </a:p>
          <a:p>
            <a:endParaRPr lang="uk-UA" dirty="0"/>
          </a:p>
          <a:p>
            <a:r>
              <a:rPr lang="ru-RU" dirty="0" err="1"/>
              <a:t>Дівчатка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на </a:t>
            </a:r>
            <a:r>
              <a:rPr lang="ru-RU" dirty="0" err="1"/>
              <a:t>еротичній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, </a:t>
            </a:r>
            <a:r>
              <a:rPr lang="ru-RU" dirty="0" err="1"/>
              <a:t>переходячи</a:t>
            </a:r>
            <a:r>
              <a:rPr lang="ru-RU" dirty="0"/>
              <a:t> до </a:t>
            </a:r>
            <a:r>
              <a:rPr lang="ru-RU" dirty="0" err="1"/>
              <a:t>сексуальної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початком і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 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еротичного</a:t>
            </a:r>
            <a:r>
              <a:rPr lang="ru-RU" dirty="0"/>
              <a:t> потягу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відчутті</a:t>
            </a:r>
            <a:r>
              <a:rPr lang="ru-RU" dirty="0"/>
              <a:t> </a:t>
            </a:r>
            <a:r>
              <a:rPr lang="ru-RU" dirty="0" err="1"/>
              <a:t>близькості</a:t>
            </a:r>
            <a:r>
              <a:rPr lang="ru-RU" dirty="0"/>
              <a:t> з партнером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81F5E-B8A5-44C9-B9DB-0EE988767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3" t="10670"/>
          <a:stretch/>
        </p:blipFill>
        <p:spPr>
          <a:xfrm>
            <a:off x="9342408" y="146649"/>
            <a:ext cx="2849592" cy="23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48E24-5DF2-4E6B-AE44-3B8FE1A9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49" y="434136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СЕКСУАЛЬНА СТАДІЯ -  ПОТРЕБА В РЕАЛІЗАЦІЇ ПОТЯГУ ЧЕРЕЗ СТАТЕВИЙ КОНТАКТ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0C6BE-FDB7-4125-AAFF-5589AF5E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2" y="2493033"/>
            <a:ext cx="7841411" cy="36839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ДІВЧАТА</a:t>
            </a:r>
            <a:r>
              <a:rPr lang="ru-RU" dirty="0"/>
              <a:t> 17(20) РОКІВ          </a:t>
            </a:r>
            <a:r>
              <a:rPr lang="ru-RU" b="1" i="1" dirty="0"/>
              <a:t> ХЛОПЦІ </a:t>
            </a:r>
            <a:r>
              <a:rPr lang="ru-RU" dirty="0"/>
              <a:t>15(16) РОКІВ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До початку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підлітки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достовірною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контрацепції</a:t>
            </a:r>
            <a:r>
              <a:rPr lang="ru-RU" dirty="0"/>
              <a:t>,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непланованої</a:t>
            </a:r>
            <a:r>
              <a:rPr lang="ru-RU" dirty="0"/>
              <a:t> </a:t>
            </a:r>
            <a:r>
              <a:rPr lang="ru-RU" dirty="0" err="1"/>
              <a:t>вагітності</a:t>
            </a:r>
            <a:r>
              <a:rPr lang="ru-RU" dirty="0"/>
              <a:t>,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 (ІПСШ), в тому </a:t>
            </a:r>
            <a:r>
              <a:rPr lang="ru-RU" dirty="0" err="1"/>
              <a:t>числі</a:t>
            </a:r>
            <a:r>
              <a:rPr lang="ru-RU" dirty="0"/>
              <a:t> ВІЛ.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53F897-F3F3-4906-A6D6-F9A8AEDE3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28" y="2224087"/>
            <a:ext cx="3619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6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74C8F-97B9-4BDB-B4C3-78EA0536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60" y="365125"/>
            <a:ext cx="10680939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>
                <a:latin typeface="Franklin Gothic Medium" panose="020B0603020102020204" pitchFamily="34" charset="0"/>
              </a:rPr>
              <a:t>Говоримо з дітьми про… </a:t>
            </a:r>
            <a:r>
              <a:rPr lang="uk-UA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Це…</a:t>
            </a:r>
            <a:br>
              <a:rPr lang="uk-UA" dirty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uk-UA" sz="28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( питання для анонімного анкетування, за потреби – індивідуального спілкування із підлітком)</a:t>
            </a:r>
            <a:endParaRPr lang="ru-RU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200FB-9579-4F78-95EB-5F8FD4D37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Чи</a:t>
            </a:r>
            <a:r>
              <a:rPr lang="ru-RU" dirty="0"/>
              <a:t> думав/-ла </a:t>
            </a:r>
            <a:r>
              <a:rPr lang="ru-RU" dirty="0" err="1"/>
              <a:t>ти</a:t>
            </a:r>
            <a:r>
              <a:rPr lang="ru-RU" dirty="0"/>
              <a:t> про те, коли </a:t>
            </a:r>
            <a:r>
              <a:rPr lang="ru-RU" dirty="0" err="1"/>
              <a:t>будеш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/-а </a:t>
            </a:r>
            <a:r>
              <a:rPr lang="ru-RU" dirty="0" err="1"/>
              <a:t>вступити</a:t>
            </a:r>
            <a:r>
              <a:rPr lang="ru-RU" dirty="0"/>
              <a:t> в </a:t>
            </a:r>
            <a:r>
              <a:rPr lang="ru-RU" dirty="0" err="1"/>
              <a:t>статевий</a:t>
            </a:r>
            <a:r>
              <a:rPr lang="ru-RU" dirty="0"/>
              <a:t> контакт? </a:t>
            </a:r>
            <a:r>
              <a:rPr lang="ru-RU" dirty="0" err="1"/>
              <a:t>Що</a:t>
            </a:r>
            <a:r>
              <a:rPr lang="ru-RU" dirty="0"/>
              <a:t>, на твою думку,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готовою до </a:t>
            </a:r>
            <a:r>
              <a:rPr lang="ru-RU" dirty="0" err="1"/>
              <a:t>сексу?Як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вважаєш</a:t>
            </a:r>
            <a:r>
              <a:rPr lang="ru-RU" dirty="0"/>
              <a:t>,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на </a:t>
            </a:r>
            <a:r>
              <a:rPr lang="ru-RU" dirty="0" err="1"/>
              <a:t>боці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сексуальне</a:t>
            </a:r>
            <a:r>
              <a:rPr lang="ru-RU" dirty="0"/>
              <a:t> жит-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пізніше?Що</a:t>
            </a:r>
            <a:r>
              <a:rPr lang="ru-RU" dirty="0"/>
              <a:t> повинен/-а знати </a:t>
            </a:r>
            <a:r>
              <a:rPr lang="ru-RU" dirty="0" err="1"/>
              <a:t>хлопець</a:t>
            </a:r>
            <a:r>
              <a:rPr lang="ru-RU" dirty="0"/>
              <a:t> / </a:t>
            </a:r>
            <a:r>
              <a:rPr lang="ru-RU" dirty="0" err="1"/>
              <a:t>дівчина</a:t>
            </a:r>
            <a:r>
              <a:rPr lang="ru-RU" dirty="0"/>
              <a:t> до початку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життя?Які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</a:t>
            </a:r>
            <a:r>
              <a:rPr lang="ru-RU" dirty="0" err="1"/>
              <a:t>контактом?Що</a:t>
            </a:r>
            <a:r>
              <a:rPr lang="ru-RU" dirty="0"/>
              <a:t> повинен/-а знати </a:t>
            </a:r>
            <a:r>
              <a:rPr lang="ru-RU" dirty="0" err="1"/>
              <a:t>хлопець</a:t>
            </a:r>
            <a:r>
              <a:rPr lang="ru-RU" dirty="0"/>
              <a:t> / </a:t>
            </a:r>
            <a:r>
              <a:rPr lang="ru-RU" dirty="0" err="1"/>
              <a:t>дівчина</a:t>
            </a:r>
            <a:r>
              <a:rPr lang="ru-RU" dirty="0"/>
              <a:t> до початку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життя?Що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, коли </a:t>
            </a:r>
            <a:r>
              <a:rPr lang="ru-RU" dirty="0" err="1"/>
              <a:t>дівчинка</a:t>
            </a:r>
            <a:r>
              <a:rPr lang="ru-RU" dirty="0"/>
              <a:t> </a:t>
            </a:r>
            <a:r>
              <a:rPr lang="ru-RU" dirty="0" err="1"/>
              <a:t>завагітніє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? </a:t>
            </a:r>
            <a:r>
              <a:rPr lang="ru-RU" dirty="0" err="1"/>
              <a:t>Чому</a:t>
            </a:r>
            <a:r>
              <a:rPr lang="ru-RU" dirty="0"/>
              <a:t> з нею </a:t>
            </a:r>
            <a:r>
              <a:rPr lang="ru-RU" dirty="0" err="1"/>
              <a:t>трапилася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? 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відчував</a:t>
            </a:r>
            <a:r>
              <a:rPr lang="ru-RU" dirty="0"/>
              <a:t>/-ла </a:t>
            </a:r>
            <a:r>
              <a:rPr lang="ru-RU" dirty="0" err="1"/>
              <a:t>ти</a:t>
            </a:r>
            <a:r>
              <a:rPr lang="ru-RU" dirty="0"/>
              <a:t> коли-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з </a:t>
            </a:r>
            <a:r>
              <a:rPr lang="ru-RU" dirty="0" err="1"/>
              <a:t>кимось</a:t>
            </a:r>
            <a:r>
              <a:rPr lang="ru-RU" dirty="0"/>
              <a:t> у </a:t>
            </a:r>
            <a:r>
              <a:rPr lang="ru-RU" dirty="0" err="1"/>
              <a:t>статевий</a:t>
            </a:r>
            <a:r>
              <a:rPr lang="ru-RU" dirty="0"/>
              <a:t> контакт? Як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свою </a:t>
            </a:r>
            <a:r>
              <a:rPr lang="ru-RU" dirty="0" err="1"/>
              <a:t>позицію?Чи</a:t>
            </a:r>
            <a:r>
              <a:rPr lang="ru-RU" dirty="0"/>
              <a:t> </a:t>
            </a:r>
            <a:r>
              <a:rPr lang="ru-RU" dirty="0" err="1"/>
              <a:t>знаєш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, як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інфікування</a:t>
            </a:r>
            <a:r>
              <a:rPr lang="ru-RU" dirty="0"/>
              <a:t> ІПСШ та </a:t>
            </a:r>
            <a:r>
              <a:rPr lang="ru-RU" dirty="0" err="1"/>
              <a:t>ВІЛ?Чи</a:t>
            </a:r>
            <a:r>
              <a:rPr lang="ru-RU" dirty="0"/>
              <a:t> </a:t>
            </a:r>
            <a:r>
              <a:rPr lang="ru-RU" dirty="0" err="1"/>
              <a:t>володієш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та </a:t>
            </a:r>
            <a:r>
              <a:rPr lang="ru-RU" dirty="0" err="1"/>
              <a:t>пораду</a:t>
            </a:r>
            <a:r>
              <a:rPr lang="ru-RU" dirty="0"/>
              <a:t> при </a:t>
            </a:r>
            <a:r>
              <a:rPr lang="ru-RU" dirty="0" err="1"/>
              <a:t>виборі</a:t>
            </a:r>
            <a:r>
              <a:rPr lang="ru-RU" dirty="0"/>
              <a:t> контрацептиву?</a:t>
            </a:r>
          </a:p>
          <a:p>
            <a:pPr marL="0" indent="0" algn="ctr">
              <a:buNone/>
            </a:pPr>
            <a:r>
              <a:rPr lang="ru-RU" sz="2400" i="1" dirty="0"/>
              <a:t>  </a:t>
            </a:r>
            <a:r>
              <a:rPr lang="ru-RU" sz="2400" i="1" dirty="0" err="1">
                <a:solidFill>
                  <a:srgbClr val="002060"/>
                </a:solidFill>
              </a:rPr>
              <a:t>Матеріали</a:t>
            </a:r>
            <a:r>
              <a:rPr lang="ru-RU" sz="2400" i="1" dirty="0">
                <a:solidFill>
                  <a:srgbClr val="002060"/>
                </a:solidFill>
              </a:rPr>
              <a:t> взято з буклета «</a:t>
            </a:r>
            <a:r>
              <a:rPr lang="ru-RU" sz="2400" i="1" dirty="0" err="1">
                <a:solidFill>
                  <a:srgbClr val="002060"/>
                </a:solidFill>
              </a:rPr>
              <a:t>Сексуальне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виховання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дітей</a:t>
            </a:r>
            <a:r>
              <a:rPr lang="ru-RU" sz="2400" i="1" dirty="0">
                <a:solidFill>
                  <a:srgbClr val="002060"/>
                </a:solidFill>
              </a:rPr>
              <a:t>», </a:t>
            </a:r>
            <a:r>
              <a:rPr lang="ru-RU" sz="2400" i="1" dirty="0" err="1">
                <a:solidFill>
                  <a:srgbClr val="002060"/>
                </a:solidFill>
              </a:rPr>
              <a:t>створеного</a:t>
            </a:r>
            <a:r>
              <a:rPr lang="ru-RU" sz="2400" i="1" dirty="0">
                <a:solidFill>
                  <a:srgbClr val="002060"/>
                </a:solidFill>
              </a:rPr>
              <a:t> за     </a:t>
            </a:r>
            <a:r>
              <a:rPr lang="ru-RU" sz="2400" i="1" dirty="0" err="1">
                <a:solidFill>
                  <a:srgbClr val="002060"/>
                </a:solidFill>
              </a:rPr>
              <a:t>підтримки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Європейського</a:t>
            </a:r>
            <a:r>
              <a:rPr lang="ru-RU" sz="2400" i="1" dirty="0">
                <a:solidFill>
                  <a:srgbClr val="002060"/>
                </a:solidFill>
              </a:rPr>
              <a:t> союзу </a:t>
            </a:r>
            <a:r>
              <a:rPr lang="ru-RU" sz="2400" i="1" dirty="0" err="1">
                <a:solidFill>
                  <a:srgbClr val="002060"/>
                </a:solidFill>
              </a:rPr>
              <a:t>розміщеного</a:t>
            </a:r>
            <a:r>
              <a:rPr lang="ru-RU" sz="2400" i="1" dirty="0">
                <a:solidFill>
                  <a:srgbClr val="002060"/>
                </a:solidFill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мережі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Інтернет</a:t>
            </a:r>
            <a:endParaRPr lang="ru-RU" sz="24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42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93097-A015-4A3F-B3EA-8A4AA7F9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                    Висновки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FB04D-F019-454E-B005-34FB7B90A36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/>
              <a:t>Статеве</a:t>
            </a:r>
            <a:r>
              <a:rPr lang="ru-RU" b="1" dirty="0"/>
              <a:t> </a:t>
            </a:r>
            <a:r>
              <a:rPr lang="ru-RU" b="1" dirty="0" err="1"/>
              <a:t>виховання</a:t>
            </a:r>
            <a:r>
              <a:rPr lang="ru-RU" b="1" dirty="0"/>
              <a:t> </a:t>
            </a:r>
            <a:r>
              <a:rPr lang="ru-RU" dirty="0" err="1"/>
              <a:t>орієнтоване</a:t>
            </a:r>
            <a:r>
              <a:rPr lang="ru-RU" dirty="0"/>
              <a:t> на </a:t>
            </a:r>
            <a:r>
              <a:rPr lang="ru-RU" dirty="0" err="1"/>
              <a:t>парність</a:t>
            </a:r>
            <a:r>
              <a:rPr lang="ru-RU" dirty="0"/>
              <a:t>, на </a:t>
            </a:r>
            <a:r>
              <a:rPr lang="ru-RU" dirty="0" err="1"/>
              <a:t>сімейні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враховує</a:t>
            </a:r>
            <a:r>
              <a:rPr lang="ru-RU" dirty="0"/>
              <a:t> 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, </a:t>
            </a:r>
            <a:r>
              <a:rPr lang="ru-RU" dirty="0" err="1"/>
              <a:t>психологічного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, без </a:t>
            </a:r>
            <a:r>
              <a:rPr lang="ru-RU" dirty="0" err="1"/>
              <a:t>відриву</a:t>
            </a:r>
            <a:r>
              <a:rPr lang="ru-RU" dirty="0"/>
              <a:t> одного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методично </a:t>
            </a:r>
            <a:r>
              <a:rPr lang="ru-RU" dirty="0" err="1"/>
              <a:t>правильну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яка не носить характеру </a:t>
            </a:r>
            <a:r>
              <a:rPr lang="ru-RU" dirty="0" err="1"/>
              <a:t>сексуалізації</a:t>
            </a:r>
            <a:r>
              <a:rPr lang="ru-RU" dirty="0"/>
              <a:t> </a:t>
            </a:r>
            <a:r>
              <a:rPr lang="ru-RU" dirty="0" err="1"/>
              <a:t>підлітків</a:t>
            </a:r>
            <a:r>
              <a:rPr lang="ru-RU" dirty="0"/>
              <a:t>.</a:t>
            </a:r>
          </a:p>
          <a:p>
            <a:r>
              <a:rPr lang="ru-RU" b="1" dirty="0"/>
              <a:t>Сексуальна </a:t>
            </a:r>
            <a:r>
              <a:rPr lang="ru-RU" b="1" dirty="0" err="1"/>
              <a:t>освіта</a:t>
            </a:r>
            <a:r>
              <a:rPr lang="ru-RU" b="1" dirty="0"/>
              <a:t> та </a:t>
            </a:r>
            <a:r>
              <a:rPr lang="ru-RU" b="1" dirty="0" err="1"/>
              <a:t>виховання</a:t>
            </a:r>
            <a:r>
              <a:rPr lang="ru-RU" b="1" dirty="0"/>
              <a:t>  </a:t>
            </a:r>
            <a:r>
              <a:rPr lang="ru-RU" b="1" dirty="0" err="1"/>
              <a:t>реалізуються</a:t>
            </a:r>
            <a:r>
              <a:rPr lang="ru-RU" b="1" dirty="0"/>
              <a:t>   </a:t>
            </a:r>
            <a:r>
              <a:rPr lang="ru-RU" dirty="0"/>
              <a:t>через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свого</a:t>
            </a:r>
            <a:r>
              <a:rPr lang="ru-RU" dirty="0"/>
              <a:t> репродуктивного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гармонійні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</a:t>
            </a:r>
            <a:r>
              <a:rPr lang="ru-RU" dirty="0" err="1"/>
              <a:t>протилежною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та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усвідомлені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сексуального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9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D4B1E-767C-4554-8035-65300BC9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44" y="365126"/>
            <a:ext cx="6780363" cy="894332"/>
          </a:xfrm>
        </p:spPr>
        <p:txBody>
          <a:bodyPr>
            <a:normAutofit/>
          </a:bodyPr>
          <a:lstStyle/>
          <a:p>
            <a:r>
              <a:rPr lang="uk-UA" sz="3600" b="1" dirty="0"/>
              <a:t>Корисні посилання для роботи 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7CD8F-6F58-43C3-819C-5FFB888DA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459"/>
            <a:ext cx="10515600" cy="4917504"/>
          </a:xfrm>
        </p:spPr>
        <p:txBody>
          <a:bodyPr>
            <a:normAutofit/>
          </a:bodyPr>
          <a:lstStyle/>
          <a:p>
            <a:r>
              <a:rPr lang="ru-RU" dirty="0"/>
              <a:t>на </a:t>
            </a:r>
            <a:r>
              <a:rPr lang="ru-RU" dirty="0" err="1">
                <a:hlinkClick r:id="rId2"/>
              </a:rPr>
              <a:t>Міжнародних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технічних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рекомендаціях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зі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сексуальної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освіти</a:t>
            </a:r>
            <a:r>
              <a:rPr lang="ru-RU" dirty="0">
                <a:hlinkClick r:id="rId2"/>
              </a:rPr>
              <a:t> </a:t>
            </a:r>
            <a:r>
              <a:rPr lang="ru-RU" dirty="0"/>
              <a:t>ЮНЕСКО;</a:t>
            </a:r>
          </a:p>
          <a:p>
            <a:r>
              <a:rPr lang="ru-RU" dirty="0"/>
              <a:t> </a:t>
            </a:r>
            <a:r>
              <a:rPr lang="ru-RU" dirty="0" err="1"/>
              <a:t>гайд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парламенту </a:t>
            </a:r>
            <a:r>
              <a:rPr lang="ru-RU" dirty="0">
                <a:hlinkClick r:id="rId3"/>
              </a:rPr>
              <a:t>"</a:t>
            </a:r>
            <a:r>
              <a:rPr lang="ru-RU" dirty="0" err="1">
                <a:hlinkClick r:id="rId3"/>
              </a:rPr>
              <a:t>Принципи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статевої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освіти</a:t>
            </a:r>
            <a:r>
              <a:rPr lang="ru-RU" dirty="0">
                <a:hlinkClick r:id="rId3"/>
              </a:rPr>
              <a:t> в </a:t>
            </a:r>
            <a:r>
              <a:rPr lang="ru-RU" dirty="0" err="1">
                <a:hlinkClick r:id="rId3"/>
              </a:rPr>
              <a:t>Європейському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Союзі</a:t>
            </a:r>
            <a:r>
              <a:rPr lang="ru-RU" dirty="0">
                <a:hlinkClick r:id="rId3"/>
              </a:rPr>
              <a:t>"</a:t>
            </a:r>
            <a:r>
              <a:rPr lang="ru-RU" dirty="0"/>
              <a:t>.</a:t>
            </a:r>
          </a:p>
          <a:p>
            <a:r>
              <a:rPr lang="en-US" dirty="0">
                <a:hlinkClick r:id="rId4"/>
              </a:rPr>
              <a:t>https://dostyp.com.ua/novini/seksualna-osvita-sho-ce-take-ta-chomu-vona-korisna-dityam-i-batkam2024/</a:t>
            </a:r>
            <a:endParaRPr lang="uk-UA" dirty="0"/>
          </a:p>
          <a:p>
            <a:r>
              <a:rPr lang="en-US" dirty="0">
                <a:hlinkClick r:id="rId5"/>
              </a:rPr>
              <a:t>https://www.unicef.org/ukraine/media/13051/file/%D0%A1%D0%B5%D0%BA%D1%81%D1%83%D0%B0%D0%BB%D1%8C%D0%BD%D0%B5_%D0%B2%D0%B8%D1%85%D0%BE%D0%B2%D0%B0%D0%BD%D0%BD%D1%8F_sexuducation_UA(1).pdf%20.pdf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5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180BFDF-4586-43F6-83CD-6086395F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36" y="615291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1" dirty="0">
                <a:solidFill>
                  <a:schemeClr val="accent5">
                    <a:lumMod val="75000"/>
                  </a:schemeClr>
                </a:solidFill>
              </a:rPr>
              <a:t>Це справа не одного дня, тижня, місяця…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6160796-CDE3-487B-9D4E-5F12B2CB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84" y="2355011"/>
            <a:ext cx="9464615" cy="2794959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uk-UA" sz="8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8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Зичу успіхів!</a:t>
            </a:r>
          </a:p>
          <a:p>
            <a:pPr marL="0" indent="0" algn="ctr">
              <a:buNone/>
            </a:pPr>
            <a:endParaRPr lang="uk-UA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uk-UA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uk-UA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3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</a:t>
            </a:r>
            <a:r>
              <a:rPr lang="ru-RU" sz="34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онсультант</a:t>
            </a:r>
            <a:r>
              <a:rPr lang="ru-RU" sz="3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Ку ЦПРПП ВМР   </a:t>
            </a:r>
            <a:r>
              <a:rPr lang="ru-RU" sz="34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К.Маліцька</a:t>
            </a:r>
            <a:endParaRPr lang="uk-UA" sz="3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3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0FD32-7DAD-47EC-AE1A-D1075A29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912" y="365125"/>
            <a:ext cx="807288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Джерела</a:t>
            </a:r>
            <a:r>
              <a:rPr lang="ru-RU" sz="36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, з </a:t>
            </a:r>
            <a:r>
              <a:rPr lang="ru-RU" sz="36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яких</a:t>
            </a:r>
            <a:r>
              <a:rPr lang="ru-RU" sz="36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респондентки/-</a:t>
            </a:r>
            <a:r>
              <a:rPr lang="ru-RU" sz="36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ти</a:t>
            </a:r>
            <a:r>
              <a:rPr lang="ru-RU" sz="36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отримують</a:t>
            </a:r>
            <a:r>
              <a:rPr lang="ru-RU" sz="36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знання</a:t>
            </a:r>
            <a:r>
              <a:rPr lang="ru-RU" sz="36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про </a:t>
            </a:r>
            <a:r>
              <a:rPr lang="ru-RU" sz="36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статеві</a:t>
            </a:r>
            <a:r>
              <a:rPr lang="ru-RU" sz="36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стосунки</a:t>
            </a:r>
            <a:r>
              <a:rPr lang="ru-RU" sz="36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, %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FB74E50-23E2-49E0-9F24-BEEAA1075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280463"/>
              </p:ext>
            </p:extLst>
          </p:nvPr>
        </p:nvGraphicFramePr>
        <p:xfrm>
          <a:off x="457200" y="2450567"/>
          <a:ext cx="10558733" cy="3889846"/>
        </p:xfrm>
        <a:graphic>
          <a:graphicData uri="http://schemas.openxmlformats.org/drawingml/2006/table">
            <a:tbl>
              <a:tblPr firstRow="1" lastCol="1" bandRow="1">
                <a:tableStyleId>{073A0DAA-6AF3-43AB-8588-CEC1D06C72B9}</a:tableStyleId>
              </a:tblPr>
              <a:tblGrid>
                <a:gridCol w="1027893">
                  <a:extLst>
                    <a:ext uri="{9D8B030D-6E8A-4147-A177-3AD203B41FA5}">
                      <a16:colId xmlns:a16="http://schemas.microsoft.com/office/drawing/2014/main" val="3978732193"/>
                    </a:ext>
                  </a:extLst>
                </a:gridCol>
                <a:gridCol w="1034761">
                  <a:extLst>
                    <a:ext uri="{9D8B030D-6E8A-4147-A177-3AD203B41FA5}">
                      <a16:colId xmlns:a16="http://schemas.microsoft.com/office/drawing/2014/main" val="3836229267"/>
                    </a:ext>
                  </a:extLst>
                </a:gridCol>
                <a:gridCol w="1690652">
                  <a:extLst>
                    <a:ext uri="{9D8B030D-6E8A-4147-A177-3AD203B41FA5}">
                      <a16:colId xmlns:a16="http://schemas.microsoft.com/office/drawing/2014/main" val="1968741249"/>
                    </a:ext>
                  </a:extLst>
                </a:gridCol>
                <a:gridCol w="1804542">
                  <a:extLst>
                    <a:ext uri="{9D8B030D-6E8A-4147-A177-3AD203B41FA5}">
                      <a16:colId xmlns:a16="http://schemas.microsoft.com/office/drawing/2014/main" val="2987462888"/>
                    </a:ext>
                  </a:extLst>
                </a:gridCol>
                <a:gridCol w="877513">
                  <a:extLst>
                    <a:ext uri="{9D8B030D-6E8A-4147-A177-3AD203B41FA5}">
                      <a16:colId xmlns:a16="http://schemas.microsoft.com/office/drawing/2014/main" val="1883405673"/>
                    </a:ext>
                  </a:extLst>
                </a:gridCol>
                <a:gridCol w="1443654">
                  <a:extLst>
                    <a:ext uri="{9D8B030D-6E8A-4147-A177-3AD203B41FA5}">
                      <a16:colId xmlns:a16="http://schemas.microsoft.com/office/drawing/2014/main" val="1760510105"/>
                    </a:ext>
                  </a:extLst>
                </a:gridCol>
                <a:gridCol w="2451900">
                  <a:extLst>
                    <a:ext uri="{9D8B030D-6E8A-4147-A177-3AD203B41FA5}">
                      <a16:colId xmlns:a16="http://schemas.microsoft.com/office/drawing/2014/main" val="3289061311"/>
                    </a:ext>
                  </a:extLst>
                </a:gridCol>
                <a:gridCol w="227818">
                  <a:extLst>
                    <a:ext uri="{9D8B030D-6E8A-4147-A177-3AD203B41FA5}">
                      <a16:colId xmlns:a16="http://schemas.microsoft.com/office/drawing/2014/main" val="782750310"/>
                    </a:ext>
                  </a:extLst>
                </a:gridCol>
              </a:tblGrid>
              <a:tr h="958720">
                <a:tc>
                  <a:txBody>
                    <a:bodyPr/>
                    <a:lstStyle/>
                    <a:p>
                      <a:r>
                        <a:rPr lang="ru-RU" dirty="0" err="1"/>
                        <a:t>ВіК</a:t>
                      </a:r>
                      <a:endParaRPr lang="ru-RU" dirty="0"/>
                    </a:p>
                    <a:p>
                      <a:r>
                        <a:rPr lang="uk-UA" dirty="0"/>
                        <a:t>д</a:t>
                      </a:r>
                      <a:r>
                        <a:rPr lang="ru-RU" dirty="0" err="1"/>
                        <a:t>ітей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Інтернет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  Друзі/</a:t>
                      </a:r>
                    </a:p>
                    <a:p>
                      <a:r>
                        <a:rPr lang="uk-UA" dirty="0"/>
                        <a:t>однокласники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r>
                        <a:rPr lang="uk-UA" dirty="0"/>
                        <a:t>  Телепередачі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r>
                        <a:rPr lang="uk-UA" dirty="0"/>
                        <a:t>Батьки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r>
                        <a:rPr lang="uk-UA" dirty="0"/>
                        <a:t>Учительство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</a:t>
                      </a:r>
                    </a:p>
                    <a:p>
                      <a:r>
                        <a:rPr lang="uk-UA" dirty="0"/>
                        <a:t> Медпрацівники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081154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uk-UA" dirty="0"/>
                        <a:t>11 років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752680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uk-UA" dirty="0"/>
                        <a:t>12 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93202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uk-UA" dirty="0"/>
                        <a:t>13 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39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15657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uk-UA" dirty="0"/>
                        <a:t>14 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44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41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36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</a:rPr>
                        <a:t>36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31307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uk-UA" dirty="0"/>
                        <a:t>15 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36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</a:rPr>
                        <a:t>37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40992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101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A7D59E-436A-4C31-8328-E450CA682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4" r="15609" b="9136"/>
          <a:stretch/>
        </p:blipFill>
        <p:spPr>
          <a:xfrm>
            <a:off x="324031" y="195818"/>
            <a:ext cx="2956882" cy="21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B412B-3100-4512-8C32-E6C561DA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2623" cy="84257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Мета сексуальної освіти </a:t>
            </a:r>
            <a:endParaRPr lang="ru-RU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5DEBA-4194-4AF0-9FA4-42B45901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47" y="1440612"/>
            <a:ext cx="10626306" cy="45034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sz="3600" dirty="0" err="1"/>
              <a:t>забезпечення</a:t>
            </a:r>
            <a:r>
              <a:rPr lang="ru-RU" sz="3600" dirty="0"/>
              <a:t> </a:t>
            </a:r>
            <a:r>
              <a:rPr lang="ru-RU" sz="3600" dirty="0" err="1"/>
              <a:t>дітей</a:t>
            </a:r>
            <a:r>
              <a:rPr lang="ru-RU" sz="3600" dirty="0"/>
              <a:t> і </a:t>
            </a:r>
            <a:r>
              <a:rPr lang="ru-RU" sz="3600" dirty="0" err="1"/>
              <a:t>підлітків</a:t>
            </a:r>
            <a:r>
              <a:rPr lang="ru-RU" sz="3600" dirty="0"/>
              <a:t> </a:t>
            </a:r>
            <a:r>
              <a:rPr lang="ru-RU" sz="3600" dirty="0" err="1"/>
              <a:t>знаннями</a:t>
            </a:r>
            <a:r>
              <a:rPr lang="ru-RU" sz="3600" dirty="0"/>
              <a:t>, </a:t>
            </a:r>
            <a:r>
              <a:rPr lang="ru-RU" sz="3600" dirty="0" err="1"/>
              <a:t>вміннями</a:t>
            </a:r>
            <a:r>
              <a:rPr lang="ru-RU" sz="3600" dirty="0"/>
              <a:t>, </a:t>
            </a:r>
            <a:r>
              <a:rPr lang="ru-RU" sz="3600" dirty="0" err="1"/>
              <a:t>навичками</a:t>
            </a:r>
            <a:r>
              <a:rPr lang="ru-RU" sz="3600" dirty="0"/>
              <a:t> та установками, </a:t>
            </a:r>
            <a:r>
              <a:rPr lang="ru-RU" sz="3600" dirty="0" err="1"/>
              <a:t>що</a:t>
            </a:r>
            <a:r>
              <a:rPr lang="ru-RU" sz="3600" dirty="0"/>
              <a:t> дозволять </a:t>
            </a:r>
            <a:r>
              <a:rPr lang="ru-RU" sz="3600" dirty="0" err="1"/>
              <a:t>їм</a:t>
            </a:r>
            <a:r>
              <a:rPr lang="ru-RU" sz="3600" dirty="0"/>
              <a:t> </a:t>
            </a:r>
            <a:r>
              <a:rPr lang="ru-RU" sz="3600" dirty="0" err="1"/>
              <a:t>підтримувати</a:t>
            </a:r>
            <a:r>
              <a:rPr lang="ru-RU" sz="3600" dirty="0"/>
              <a:t> </a:t>
            </a:r>
            <a:r>
              <a:rPr lang="ru-RU" sz="3600" dirty="0" err="1"/>
              <a:t>власне</a:t>
            </a:r>
            <a:r>
              <a:rPr lang="ru-RU" sz="3600" dirty="0"/>
              <a:t> </a:t>
            </a:r>
            <a:r>
              <a:rPr lang="ru-RU" sz="3600" dirty="0" err="1"/>
              <a:t>здоров’я</a:t>
            </a:r>
            <a:r>
              <a:rPr lang="ru-RU" sz="3600" dirty="0"/>
              <a:t>, </a:t>
            </a:r>
            <a:r>
              <a:rPr lang="ru-RU" sz="3600" dirty="0" err="1"/>
              <a:t>добробут</a:t>
            </a:r>
            <a:r>
              <a:rPr lang="ru-RU" sz="3600" dirty="0"/>
              <a:t> та </a:t>
            </a:r>
            <a:r>
              <a:rPr lang="ru-RU" sz="3600" dirty="0" err="1"/>
              <a:t>гідність</a:t>
            </a:r>
            <a:r>
              <a:rPr lang="ru-RU" sz="3600" dirty="0"/>
              <a:t>, </a:t>
            </a:r>
            <a:r>
              <a:rPr lang="ru-RU" sz="3600" dirty="0" err="1"/>
              <a:t>будувати</a:t>
            </a:r>
            <a:r>
              <a:rPr lang="ru-RU" sz="3600" dirty="0"/>
              <a:t> </a:t>
            </a:r>
            <a:r>
              <a:rPr lang="ru-RU" sz="3600" dirty="0" err="1"/>
              <a:t>шанобливі</a:t>
            </a:r>
            <a:r>
              <a:rPr lang="ru-RU" sz="3600" dirty="0"/>
              <a:t> </a:t>
            </a:r>
            <a:r>
              <a:rPr lang="ru-RU" sz="3600" dirty="0" err="1"/>
              <a:t>соціальні</a:t>
            </a:r>
            <a:r>
              <a:rPr lang="ru-RU" sz="3600" dirty="0"/>
              <a:t> й </a:t>
            </a:r>
            <a:r>
              <a:rPr lang="ru-RU" sz="3600" dirty="0" err="1"/>
              <a:t>сексуальні</a:t>
            </a:r>
            <a:r>
              <a:rPr lang="ru-RU" sz="3600" dirty="0"/>
              <a:t> </a:t>
            </a:r>
            <a:r>
              <a:rPr lang="ru-RU" sz="3600" dirty="0" err="1"/>
              <a:t>стосунки</a:t>
            </a:r>
            <a:r>
              <a:rPr lang="ru-RU" sz="3600" dirty="0"/>
              <a:t>, </a:t>
            </a:r>
            <a:r>
              <a:rPr lang="ru-RU" sz="3600" dirty="0" err="1"/>
              <a:t>розуміти</a:t>
            </a:r>
            <a:r>
              <a:rPr lang="ru-RU" sz="3600" dirty="0"/>
              <a:t> </a:t>
            </a:r>
            <a:r>
              <a:rPr lang="ru-RU" sz="3600" dirty="0" err="1"/>
              <a:t>вплив</a:t>
            </a:r>
            <a:r>
              <a:rPr lang="ru-RU" sz="3600" dirty="0"/>
              <a:t> </a:t>
            </a:r>
            <a:r>
              <a:rPr lang="ru-RU" sz="3600" dirty="0" err="1"/>
              <a:t>їхніх</a:t>
            </a:r>
            <a:r>
              <a:rPr lang="ru-RU" sz="3600" dirty="0"/>
              <a:t> </a:t>
            </a:r>
            <a:r>
              <a:rPr lang="ru-RU" sz="3600" dirty="0" err="1"/>
              <a:t>рішень</a:t>
            </a:r>
            <a:r>
              <a:rPr lang="ru-RU" sz="3600" dirty="0"/>
              <a:t> на </a:t>
            </a:r>
            <a:r>
              <a:rPr lang="ru-RU" sz="3600" dirty="0" err="1"/>
              <a:t>благополуччя</a:t>
            </a:r>
            <a:r>
              <a:rPr lang="ru-RU" sz="3600" dirty="0"/>
              <a:t> </a:t>
            </a:r>
            <a:r>
              <a:rPr lang="ru-RU" sz="3600" dirty="0" err="1"/>
              <a:t>власне</a:t>
            </a:r>
            <a:r>
              <a:rPr lang="ru-RU" sz="3600" dirty="0"/>
              <a:t> й </a:t>
            </a:r>
            <a:r>
              <a:rPr lang="ru-RU" sz="3600" dirty="0" err="1"/>
              <a:t>інших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розуміти</a:t>
            </a:r>
            <a:r>
              <a:rPr lang="ru-RU" sz="3600" dirty="0"/>
              <a:t> й бути </a:t>
            </a:r>
            <a:r>
              <a:rPr lang="ru-RU" sz="3600" dirty="0" err="1"/>
              <a:t>спроможними</a:t>
            </a:r>
            <a:r>
              <a:rPr lang="ru-RU" sz="3600" dirty="0"/>
              <a:t> </a:t>
            </a:r>
            <a:r>
              <a:rPr lang="ru-RU" sz="3600" dirty="0" err="1"/>
              <a:t>захистити</a:t>
            </a:r>
            <a:r>
              <a:rPr lang="ru-RU" sz="3600" dirty="0"/>
              <a:t> </a:t>
            </a:r>
            <a:r>
              <a:rPr lang="ru-RU" sz="3600" dirty="0" err="1"/>
              <a:t>власні</a:t>
            </a:r>
            <a:r>
              <a:rPr lang="ru-RU" sz="3600" dirty="0"/>
              <a:t> права </a:t>
            </a:r>
            <a:r>
              <a:rPr lang="ru-RU" sz="3600" dirty="0" err="1"/>
              <a:t>протягом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07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501E5B1-D281-4B41-B06C-076CDD4D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88" y="339246"/>
            <a:ext cx="10238118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Сексуальне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виховання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652ED2-D922-4276-9793-F2D868B0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140" y="1825625"/>
            <a:ext cx="9325154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Сексуальне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виховання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виховання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адекватного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ставлення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свого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тіла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сексуальності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сексуальних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стосунків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формування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безпечної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відповідальної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поведінки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9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B9F10-76FE-4F24-A032-2A128932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М</a:t>
            </a:r>
            <a:r>
              <a:rPr lang="ru-RU" b="1" dirty="0" err="1">
                <a:solidFill>
                  <a:srgbClr val="7030A0"/>
                </a:solidFill>
              </a:rPr>
              <a:t>оделі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формальної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сексуальної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освіти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E0EC2-7937-4CB7-B822-206F1C586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24313" cy="4351338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uk-UA" sz="3200" dirty="0"/>
              <a:t>с</a:t>
            </a:r>
            <a:r>
              <a:rPr lang="ru-RU" sz="3200" dirty="0" err="1"/>
              <a:t>амостійний</a:t>
            </a:r>
            <a:r>
              <a:rPr lang="ru-RU" sz="3200" dirty="0"/>
              <a:t> </a:t>
            </a:r>
            <a:r>
              <a:rPr lang="ru-RU" sz="3200" dirty="0" err="1"/>
              <a:t>окремий</a:t>
            </a:r>
            <a:r>
              <a:rPr lang="ru-RU" sz="3200" dirty="0"/>
              <a:t> </a:t>
            </a:r>
            <a:r>
              <a:rPr lang="ru-RU" sz="3200" dirty="0" err="1"/>
              <a:t>шкільний</a:t>
            </a:r>
            <a:r>
              <a:rPr lang="ru-RU" sz="3200" dirty="0"/>
              <a:t> предмет  </a:t>
            </a:r>
            <a:endParaRPr lang="uk-UA" sz="3200" dirty="0"/>
          </a:p>
          <a:p>
            <a:r>
              <a:rPr lang="ru-RU" sz="3200" dirty="0" err="1"/>
              <a:t>факультативний</a:t>
            </a:r>
            <a:r>
              <a:rPr lang="ru-RU" sz="3200" dirty="0"/>
              <a:t> курс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uk-UA" sz="3200" dirty="0"/>
              <a:t>с</a:t>
            </a:r>
            <a:r>
              <a:rPr lang="ru-RU" sz="3200" dirty="0" err="1"/>
              <a:t>кладова</a:t>
            </a:r>
            <a:r>
              <a:rPr lang="ru-RU" sz="3200" dirty="0"/>
              <a:t> одного з </a:t>
            </a:r>
            <a:r>
              <a:rPr lang="ru-RU" sz="3200" dirty="0" err="1"/>
              <a:t>предметів</a:t>
            </a:r>
            <a:r>
              <a:rPr lang="ru-RU" sz="3200" dirty="0"/>
              <a:t>, таких як “</a:t>
            </a:r>
            <a:r>
              <a:rPr lang="ru-RU" sz="3200" dirty="0" err="1"/>
              <a:t>Біологія</a:t>
            </a:r>
            <a:r>
              <a:rPr lang="ru-RU" sz="3200" dirty="0"/>
              <a:t>” </a:t>
            </a:r>
            <a:r>
              <a:rPr lang="ru-RU" sz="3200" dirty="0" err="1"/>
              <a:t>або</a:t>
            </a:r>
            <a:r>
              <a:rPr lang="ru-RU" sz="3200" dirty="0"/>
              <a:t> “</a:t>
            </a:r>
            <a:r>
              <a:rPr lang="uk-UA" sz="3200" dirty="0"/>
              <a:t>О</a:t>
            </a:r>
            <a:r>
              <a:rPr lang="ru-RU" sz="3200" dirty="0" err="1"/>
              <a:t>снови</a:t>
            </a:r>
            <a:r>
              <a:rPr lang="ru-RU" sz="3200" dirty="0"/>
              <a:t> </a:t>
            </a:r>
            <a:r>
              <a:rPr lang="ru-RU" sz="3200" dirty="0" err="1"/>
              <a:t>здоров’я</a:t>
            </a:r>
            <a:r>
              <a:rPr lang="ru-RU" sz="3200" dirty="0"/>
              <a:t>”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uk-UA" sz="3200" dirty="0"/>
              <a:t>С</a:t>
            </a:r>
            <a:r>
              <a:rPr lang="ru-RU" sz="3200" dirty="0" err="1"/>
              <a:t>кладова</a:t>
            </a:r>
            <a:r>
              <a:rPr lang="ru-RU" sz="3200" dirty="0"/>
              <a:t> </a:t>
            </a:r>
            <a:r>
              <a:rPr lang="ru-RU" sz="3200" dirty="0" err="1"/>
              <a:t>кількох</a:t>
            </a:r>
            <a:r>
              <a:rPr lang="ru-RU" sz="3200" dirty="0"/>
              <a:t> </a:t>
            </a:r>
            <a:r>
              <a:rPr lang="ru-RU" sz="3200" dirty="0" err="1"/>
              <a:t>предметів</a:t>
            </a:r>
            <a:r>
              <a:rPr lang="ru-RU" sz="3200" dirty="0"/>
              <a:t>, </a:t>
            </a:r>
            <a:r>
              <a:rPr lang="ru-RU" sz="3200" dirty="0" err="1"/>
              <a:t>наприклад</a:t>
            </a:r>
            <a:r>
              <a:rPr lang="ru-RU" sz="3200" dirty="0"/>
              <a:t>, “</a:t>
            </a:r>
            <a:r>
              <a:rPr lang="ru-RU" sz="3200" dirty="0" err="1"/>
              <a:t>Історія</a:t>
            </a:r>
            <a:r>
              <a:rPr lang="ru-RU" sz="3200" dirty="0"/>
              <a:t>”, “</a:t>
            </a:r>
            <a:r>
              <a:rPr lang="uk-UA" sz="3200" dirty="0"/>
              <a:t>М</a:t>
            </a:r>
            <a:r>
              <a:rPr lang="ru-RU" sz="3200" dirty="0" err="1"/>
              <a:t>истецтво</a:t>
            </a:r>
            <a:r>
              <a:rPr lang="ru-RU" sz="3200" dirty="0"/>
              <a:t>”, “</a:t>
            </a:r>
            <a:r>
              <a:rPr lang="uk-UA" sz="3200" dirty="0"/>
              <a:t>М</a:t>
            </a:r>
            <a:r>
              <a:rPr lang="ru-RU" sz="3200" dirty="0" err="1"/>
              <a:t>ова</a:t>
            </a:r>
            <a:r>
              <a:rPr lang="ru-RU" sz="3200" dirty="0"/>
              <a:t> і </a:t>
            </a:r>
            <a:r>
              <a:rPr lang="ru-RU" sz="3200" dirty="0" err="1"/>
              <a:t>література</a:t>
            </a:r>
            <a:r>
              <a:rPr lang="ru-RU" sz="3200" dirty="0"/>
              <a:t>”,  «</a:t>
            </a:r>
            <a:r>
              <a:rPr lang="ru-RU" sz="3200" dirty="0" err="1"/>
              <a:t>Громадянська</a:t>
            </a:r>
            <a:r>
              <a:rPr lang="ru-RU" sz="3200" dirty="0"/>
              <a:t> </a:t>
            </a:r>
            <a:r>
              <a:rPr lang="ru-RU" sz="3200" dirty="0" err="1"/>
              <a:t>освіта</a:t>
            </a:r>
            <a:r>
              <a:rPr lang="ru-RU" sz="3200" dirty="0"/>
              <a:t>», </a:t>
            </a:r>
          </a:p>
          <a:p>
            <a:pPr marL="0" indent="0">
              <a:buNone/>
            </a:pPr>
            <a:r>
              <a:rPr lang="ru-RU" sz="3200" dirty="0"/>
              <a:t>« </a:t>
            </a:r>
            <a:r>
              <a:rPr lang="ru-RU" sz="3200" dirty="0" err="1"/>
              <a:t>Правознавство</a:t>
            </a:r>
            <a:r>
              <a:rPr lang="ru-RU" sz="3200" dirty="0"/>
              <a:t>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C992D-DCA6-443D-9096-D3CA9E569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21" y="1988431"/>
            <a:ext cx="3341391" cy="36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6FA3C-0F84-4595-8AEC-77DA5917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	</a:t>
            </a:r>
            <a:r>
              <a:rPr lang="ru-RU" b="1" dirty="0">
                <a:solidFill>
                  <a:srgbClr val="7030A0"/>
                </a:solidFill>
              </a:rPr>
              <a:t>Сексуальна </a:t>
            </a:r>
            <a:r>
              <a:rPr lang="ru-RU" b="1" dirty="0" err="1">
                <a:solidFill>
                  <a:srgbClr val="7030A0"/>
                </a:solidFill>
              </a:rPr>
              <a:t>освіта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має</a:t>
            </a:r>
            <a:r>
              <a:rPr lang="ru-RU" b="1" dirty="0">
                <a:solidFill>
                  <a:srgbClr val="7030A0"/>
                </a:solidFill>
              </a:rPr>
              <a:t> бути: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0CA6D-FC0B-4F2E-BDF0-89CB77ED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6577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/>
              <a:t>Н</a:t>
            </a:r>
            <a:r>
              <a:rPr lang="ru-RU" sz="3200" dirty="0" err="1"/>
              <a:t>ауково</a:t>
            </a:r>
            <a:r>
              <a:rPr lang="ru-RU" sz="3200" dirty="0"/>
              <a:t> </a:t>
            </a:r>
            <a:r>
              <a:rPr lang="ru-RU" sz="3200" dirty="0" err="1"/>
              <a:t>обґрунтованою</a:t>
            </a:r>
            <a:r>
              <a:rPr lang="ru-RU" sz="3200" dirty="0"/>
              <a:t> </a:t>
            </a:r>
          </a:p>
          <a:p>
            <a:r>
              <a:rPr lang="uk-UA" sz="3200" dirty="0"/>
              <a:t>П</a:t>
            </a:r>
            <a:r>
              <a:rPr lang="ru-RU" sz="3200" dirty="0" err="1"/>
              <a:t>оетапною</a:t>
            </a:r>
            <a:r>
              <a:rPr lang="ru-RU" sz="3200" dirty="0"/>
              <a:t> та </a:t>
            </a:r>
            <a:r>
              <a:rPr lang="ru-RU" sz="3200" dirty="0" err="1"/>
              <a:t>відповідною</a:t>
            </a:r>
            <a:r>
              <a:rPr lang="ru-RU" sz="3200" dirty="0"/>
              <a:t> до </a:t>
            </a:r>
            <a:r>
              <a:rPr lang="ru-RU" sz="3200" dirty="0" err="1"/>
              <a:t>віку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200" dirty="0"/>
              <a:t>• </a:t>
            </a:r>
            <a:r>
              <a:rPr lang="ru-RU" sz="3200" dirty="0" err="1"/>
              <a:t>Включеною</a:t>
            </a:r>
            <a:r>
              <a:rPr lang="ru-RU" sz="3200" dirty="0"/>
              <a:t> в </a:t>
            </a:r>
            <a:r>
              <a:rPr lang="ru-RU" sz="3200" dirty="0" err="1"/>
              <a:t>навчальну</a:t>
            </a:r>
            <a:r>
              <a:rPr lang="ru-RU" sz="3200" dirty="0"/>
              <a:t> </a:t>
            </a:r>
            <a:r>
              <a:rPr lang="ru-RU" sz="3200" dirty="0" err="1"/>
              <a:t>програму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200" dirty="0"/>
              <a:t>• </a:t>
            </a:r>
            <a:r>
              <a:rPr lang="uk-UA" sz="3200" dirty="0"/>
              <a:t>О</a:t>
            </a:r>
            <a:r>
              <a:rPr lang="ru-RU" sz="3200" dirty="0" err="1"/>
              <a:t>снованою</a:t>
            </a:r>
            <a:r>
              <a:rPr lang="ru-RU" sz="3200" dirty="0"/>
              <a:t> на правах </a:t>
            </a:r>
            <a:r>
              <a:rPr lang="ru-RU" sz="3200" dirty="0" err="1"/>
              <a:t>людини</a:t>
            </a:r>
            <a:r>
              <a:rPr lang="ru-RU" sz="3200" dirty="0"/>
              <a:t> та принципах</a:t>
            </a:r>
          </a:p>
          <a:p>
            <a:pPr marL="0" indent="0">
              <a:buNone/>
            </a:pPr>
            <a:r>
              <a:rPr lang="ru-RU" sz="3200" dirty="0"/>
              <a:t>   </a:t>
            </a:r>
            <a:r>
              <a:rPr lang="ru-RU" sz="3200" dirty="0" err="1"/>
              <a:t>гендерної</a:t>
            </a:r>
            <a:r>
              <a:rPr lang="ru-RU" sz="3200" dirty="0"/>
              <a:t> </a:t>
            </a:r>
            <a:r>
              <a:rPr lang="ru-RU" sz="3200" dirty="0" err="1"/>
              <a:t>рівності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200" dirty="0"/>
              <a:t>• </a:t>
            </a:r>
            <a:r>
              <a:rPr lang="uk-UA" sz="3200" dirty="0"/>
              <a:t>Не</a:t>
            </a:r>
            <a:r>
              <a:rPr lang="ru-RU" sz="3200" dirty="0"/>
              <a:t> </a:t>
            </a:r>
            <a:r>
              <a:rPr lang="ru-RU" sz="3200" dirty="0" err="1"/>
              <a:t>обмежуватися</a:t>
            </a:r>
            <a:r>
              <a:rPr lang="ru-RU" sz="3200" dirty="0"/>
              <a:t> </a:t>
            </a:r>
            <a:r>
              <a:rPr lang="ru-RU" sz="3200" dirty="0" err="1"/>
              <a:t>інформацією</a:t>
            </a:r>
            <a:r>
              <a:rPr lang="ru-RU" sz="3200" dirty="0"/>
              <a:t> про </a:t>
            </a:r>
            <a:r>
              <a:rPr lang="ru-RU" sz="3200" dirty="0" err="1"/>
              <a:t>дітонародження</a:t>
            </a:r>
            <a:r>
              <a:rPr lang="ru-RU" sz="3200" dirty="0"/>
              <a:t>,</a:t>
            </a:r>
          </a:p>
          <a:p>
            <a:pPr marL="0" indent="0">
              <a:buNone/>
            </a:pPr>
            <a:r>
              <a:rPr lang="ru-RU" sz="3200" dirty="0"/>
              <a:t>   </a:t>
            </a:r>
            <a:r>
              <a:rPr lang="ru-RU" sz="3200" dirty="0" err="1"/>
              <a:t>ризики</a:t>
            </a:r>
            <a:r>
              <a:rPr lang="ru-RU" sz="3200" dirty="0"/>
              <a:t> й </a:t>
            </a:r>
            <a:r>
              <a:rPr lang="ru-RU" sz="3200" dirty="0" err="1"/>
              <a:t>захворювання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551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5C87F-EDBC-4941-BC29-C45EF4CA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7030A0"/>
                </a:solidFill>
              </a:rPr>
              <a:t>Тематичні</a:t>
            </a:r>
            <a:r>
              <a:rPr lang="ru-RU" b="1" dirty="0">
                <a:solidFill>
                  <a:srgbClr val="7030A0"/>
                </a:solidFill>
              </a:rPr>
              <a:t> блоки для </a:t>
            </a:r>
            <a:r>
              <a:rPr lang="ru-RU" b="1" dirty="0" err="1">
                <a:solidFill>
                  <a:srgbClr val="7030A0"/>
                </a:solidFill>
              </a:rPr>
              <a:t>програми</a:t>
            </a:r>
            <a:r>
              <a:rPr lang="ru-RU" b="1" dirty="0">
                <a:solidFill>
                  <a:srgbClr val="7030A0"/>
                </a:solidFill>
              </a:rPr>
              <a:t> СО(</a:t>
            </a:r>
            <a:r>
              <a:rPr lang="ru-RU" sz="3200" b="1" dirty="0" err="1">
                <a:solidFill>
                  <a:srgbClr val="7030A0"/>
                </a:solidFill>
              </a:rPr>
              <a:t>від</a:t>
            </a:r>
            <a:r>
              <a:rPr lang="ru-RU" sz="3200" b="1" dirty="0">
                <a:solidFill>
                  <a:srgbClr val="7030A0"/>
                </a:solidFill>
              </a:rPr>
              <a:t> МТК</a:t>
            </a:r>
            <a:r>
              <a:rPr lang="ru-RU" b="1" dirty="0">
                <a:solidFill>
                  <a:srgbClr val="7030A0"/>
                </a:solidFill>
              </a:rPr>
              <a:t>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B1719-A29E-4F0B-8A0B-DDD48EC4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67" y="1690688"/>
            <a:ext cx="9307902" cy="46672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sz="3200" dirty="0"/>
              <a:t>. </a:t>
            </a:r>
            <a:r>
              <a:rPr lang="uk-UA" sz="3200" dirty="0"/>
              <a:t>С</a:t>
            </a:r>
            <a:r>
              <a:rPr lang="ru-RU" sz="3200" dirty="0" err="1"/>
              <a:t>тосунки</a:t>
            </a:r>
            <a:r>
              <a:rPr lang="ru-RU" sz="3200" dirty="0"/>
              <a:t> </a:t>
            </a:r>
          </a:p>
          <a:p>
            <a:r>
              <a:rPr lang="ru-RU" sz="3200" dirty="0"/>
              <a:t>2. </a:t>
            </a:r>
            <a:r>
              <a:rPr lang="uk-UA" sz="3200" dirty="0"/>
              <a:t>Ц</a:t>
            </a:r>
            <a:r>
              <a:rPr lang="ru-RU" sz="3200" dirty="0" err="1"/>
              <a:t>інності</a:t>
            </a:r>
            <a:r>
              <a:rPr lang="ru-RU" sz="3200" dirty="0"/>
              <a:t>, права, культура і </a:t>
            </a:r>
            <a:r>
              <a:rPr lang="ru-RU" sz="3200" dirty="0" err="1"/>
              <a:t>сексуальність</a:t>
            </a:r>
            <a:r>
              <a:rPr lang="ru-RU" sz="3200" dirty="0"/>
              <a:t> </a:t>
            </a:r>
          </a:p>
          <a:p>
            <a:r>
              <a:rPr lang="ru-RU" sz="3200" dirty="0"/>
              <a:t>3. </a:t>
            </a:r>
            <a:r>
              <a:rPr lang="uk-UA" sz="3200" dirty="0"/>
              <a:t>Р</a:t>
            </a:r>
            <a:r>
              <a:rPr lang="ru-RU" sz="3200" dirty="0" err="1"/>
              <a:t>озуміння</a:t>
            </a:r>
            <a:r>
              <a:rPr lang="ru-RU" sz="3200" dirty="0"/>
              <a:t> </a:t>
            </a:r>
            <a:r>
              <a:rPr lang="ru-RU" sz="3200" dirty="0" err="1"/>
              <a:t>гендерних</a:t>
            </a:r>
            <a:r>
              <a:rPr lang="ru-RU" sz="3200" dirty="0"/>
              <a:t> </a:t>
            </a:r>
            <a:r>
              <a:rPr lang="ru-RU" sz="3200" dirty="0" err="1"/>
              <a:t>питань</a:t>
            </a:r>
            <a:endParaRPr lang="ru-RU" sz="3200" dirty="0"/>
          </a:p>
          <a:p>
            <a:r>
              <a:rPr lang="ru-RU" sz="3200" dirty="0"/>
              <a:t>4. </a:t>
            </a:r>
            <a:r>
              <a:rPr lang="uk-UA" sz="3200" dirty="0"/>
              <a:t>Н</a:t>
            </a:r>
            <a:r>
              <a:rPr lang="ru-RU" sz="3200" dirty="0" err="1"/>
              <a:t>асильство</a:t>
            </a:r>
            <a:r>
              <a:rPr lang="ru-RU" sz="3200" dirty="0"/>
              <a:t> й </a:t>
            </a:r>
            <a:r>
              <a:rPr lang="ru-RU" sz="3200" dirty="0" err="1"/>
              <a:t>безпека</a:t>
            </a:r>
            <a:r>
              <a:rPr lang="ru-RU" sz="3200" dirty="0"/>
              <a:t> </a:t>
            </a:r>
          </a:p>
          <a:p>
            <a:r>
              <a:rPr lang="ru-RU" sz="3200" dirty="0"/>
              <a:t>5. </a:t>
            </a:r>
            <a:r>
              <a:rPr lang="uk-UA" sz="3200" dirty="0"/>
              <a:t>Н</a:t>
            </a:r>
            <a:r>
              <a:rPr lang="ru-RU" sz="3200" dirty="0" err="1"/>
              <a:t>авички</a:t>
            </a:r>
            <a:r>
              <a:rPr lang="ru-RU" sz="3200" dirty="0"/>
              <a:t>, </a:t>
            </a:r>
            <a:r>
              <a:rPr lang="ru-RU" sz="3200" dirty="0" err="1"/>
              <a:t>необхідні</a:t>
            </a:r>
            <a:r>
              <a:rPr lang="ru-RU" sz="3200" dirty="0"/>
              <a:t> для </a:t>
            </a:r>
            <a:r>
              <a:rPr lang="ru-RU" sz="3200" dirty="0" err="1"/>
              <a:t>безпеки</a:t>
            </a:r>
            <a:r>
              <a:rPr lang="ru-RU" sz="3200" dirty="0"/>
              <a:t> й </a:t>
            </a:r>
            <a:r>
              <a:rPr lang="ru-RU" sz="3200" dirty="0" err="1"/>
              <a:t>добробуту</a:t>
            </a:r>
            <a:r>
              <a:rPr lang="ru-RU" sz="3200" dirty="0"/>
              <a:t> </a:t>
            </a:r>
          </a:p>
          <a:p>
            <a:r>
              <a:rPr lang="ru-RU" sz="3200" dirty="0"/>
              <a:t>6. </a:t>
            </a:r>
            <a:r>
              <a:rPr lang="uk-UA" sz="3200" dirty="0"/>
              <a:t>Л</a:t>
            </a:r>
            <a:r>
              <a:rPr lang="ru-RU" sz="3200" dirty="0" err="1"/>
              <a:t>юдське</a:t>
            </a:r>
            <a:r>
              <a:rPr lang="ru-RU" sz="3200" dirty="0"/>
              <a:t> </a:t>
            </a:r>
            <a:r>
              <a:rPr lang="ru-RU" sz="3200" dirty="0" err="1"/>
              <a:t>тіло</a:t>
            </a:r>
            <a:r>
              <a:rPr lang="ru-RU" sz="3200" dirty="0"/>
              <a:t> і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розвиток</a:t>
            </a:r>
            <a:r>
              <a:rPr lang="ru-RU" sz="3200" dirty="0"/>
              <a:t> </a:t>
            </a:r>
          </a:p>
          <a:p>
            <a:r>
              <a:rPr lang="ru-RU" sz="3200" dirty="0"/>
              <a:t>7. </a:t>
            </a:r>
            <a:r>
              <a:rPr lang="uk-UA" sz="3200" dirty="0"/>
              <a:t>С</a:t>
            </a:r>
            <a:r>
              <a:rPr lang="ru-RU" sz="3200" dirty="0" err="1"/>
              <a:t>ексуальність</a:t>
            </a:r>
            <a:r>
              <a:rPr lang="ru-RU" sz="3200" dirty="0"/>
              <a:t> і </a:t>
            </a:r>
            <a:r>
              <a:rPr lang="ru-RU" sz="3200" dirty="0" err="1"/>
              <a:t>людська</a:t>
            </a:r>
            <a:r>
              <a:rPr lang="ru-RU" sz="3200" dirty="0"/>
              <a:t> </a:t>
            </a:r>
            <a:r>
              <a:rPr lang="ru-RU" sz="3200" dirty="0" err="1"/>
              <a:t>поведінка</a:t>
            </a:r>
            <a:r>
              <a:rPr lang="ru-RU" sz="3200" dirty="0"/>
              <a:t> </a:t>
            </a:r>
          </a:p>
          <a:p>
            <a:r>
              <a:rPr lang="ru-RU" sz="3200" dirty="0"/>
              <a:t>8. </a:t>
            </a:r>
            <a:r>
              <a:rPr lang="uk-UA" sz="3200" dirty="0"/>
              <a:t>С</a:t>
            </a:r>
            <a:r>
              <a:rPr lang="ru-RU" sz="3200" dirty="0" err="1"/>
              <a:t>ексуальне</a:t>
            </a:r>
            <a:r>
              <a:rPr lang="ru-RU" sz="3200" dirty="0"/>
              <a:t> і </a:t>
            </a:r>
            <a:r>
              <a:rPr lang="ru-RU" sz="3200" dirty="0" err="1"/>
              <a:t>репродуктивне</a:t>
            </a:r>
            <a:r>
              <a:rPr lang="ru-RU" sz="3200" dirty="0"/>
              <a:t> </a:t>
            </a:r>
            <a:r>
              <a:rPr lang="ru-RU" sz="3200" dirty="0" err="1"/>
              <a:t>здоров’я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5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831C6C-74F2-4F65-B6A1-C7A589ADE1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    </a:t>
            </a:r>
            <a:br>
              <a:rPr lang="uk-UA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       Що таке сексуальність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84D915F-A900-46F6-BBED-DD16570F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4147" cy="4351338"/>
          </a:xfrm>
        </p:spPr>
        <p:txBody>
          <a:bodyPr/>
          <a:lstStyle/>
          <a:p>
            <a:r>
              <a:rPr lang="uk-UA" sz="3200" dirty="0"/>
              <a:t>Сексуальність- це </a:t>
            </a:r>
            <a:r>
              <a:rPr lang="uk-UA" sz="3200" dirty="0" err="1"/>
              <a:t>життєво</a:t>
            </a:r>
            <a:r>
              <a:rPr lang="uk-UA" sz="3200" dirty="0"/>
              <a:t> необхідна якість:</a:t>
            </a:r>
          </a:p>
          <a:p>
            <a:r>
              <a:rPr lang="uk-UA" sz="3200" dirty="0"/>
              <a:t>є в кожної людини;</a:t>
            </a:r>
          </a:p>
          <a:p>
            <a:r>
              <a:rPr lang="uk-UA" sz="3200" dirty="0"/>
              <a:t>змінюється з віком;</a:t>
            </a:r>
          </a:p>
          <a:p>
            <a:r>
              <a:rPr lang="uk-UA" sz="3200" dirty="0"/>
              <a:t>незмінно присутня протягом усього життя;</a:t>
            </a:r>
          </a:p>
          <a:p>
            <a:r>
              <a:rPr lang="uk-UA" sz="3200" dirty="0"/>
              <a:t>у багатьох ситуаціях зумовлює поведінку людини.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AE3FFC-7060-45BC-8972-4600F2BC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8" y="1978422"/>
            <a:ext cx="3738561" cy="36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3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D79FE4-F4B2-44B8-948B-AF1B5595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85004"/>
            <a:ext cx="4706997" cy="7429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/>
              <a:t>Функції сексуальності</a:t>
            </a:r>
            <a:endParaRPr lang="ru-RU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1123C-D0AA-415A-ABA8-5D22607A0C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r="15041"/>
          <a:stretch>
            <a:fillRect/>
          </a:stretch>
        </p:blipFill>
        <p:spPr>
          <a:xfrm>
            <a:off x="6305550" y="1082675"/>
            <a:ext cx="5118100" cy="487362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4E415351-C6BC-455B-AB31-2D648981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751" y="1708031"/>
            <a:ext cx="4942936" cy="47962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комунікативна (спілкування);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репродуктивна (дітонародження);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гедоністична (задоволення);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самоідентифікація (ототожнення себе з певною статтю).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873</Words>
  <Application>Microsoft Office PowerPoint</Application>
  <PresentationFormat>Широкоэкранный</PresentationFormat>
  <Paragraphs>132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Bahnschrift SemiCondensed</vt:lpstr>
      <vt:lpstr>Calibri</vt:lpstr>
      <vt:lpstr>Calibri Light</vt:lpstr>
      <vt:lpstr>Franklin Gothic Medium</vt:lpstr>
      <vt:lpstr>Lucida Sans Unicode</vt:lpstr>
      <vt:lpstr>Monotype Corsiva</vt:lpstr>
      <vt:lpstr>Times New Roman</vt:lpstr>
      <vt:lpstr>Wingdings</vt:lpstr>
      <vt:lpstr>Тема Office</vt:lpstr>
      <vt:lpstr>Комунальна установа «Центр професійного розвитку педагогічних працівників вінницької міської ради»</vt:lpstr>
      <vt:lpstr>Джерела, з яких респондентки/-ти отримують знання про статеві стосунки, % </vt:lpstr>
      <vt:lpstr>Мета сексуальної освіти </vt:lpstr>
      <vt:lpstr>Сексуальне виховання </vt:lpstr>
      <vt:lpstr>Моделі формальної сексуальної освіти </vt:lpstr>
      <vt:lpstr>  Сексуальна освіта має бути:</vt:lpstr>
      <vt:lpstr>Тематичні блоки для програми СО(від МТК):</vt:lpstr>
      <vt:lpstr>                    Що таке сексуальність </vt:lpstr>
      <vt:lpstr>Функції сексуальності</vt:lpstr>
      <vt:lpstr>Компоненти сексуальності</vt:lpstr>
      <vt:lpstr>               СТАДІЯ ПЛАТОНІЧНОГО ПОТЯГУ                              (10–12 РОКІВ)</vt:lpstr>
      <vt:lpstr>Стадія еротичного потягу</vt:lpstr>
      <vt:lpstr>СЕКСУАЛЬНА СТАДІЯ -  ПОТРЕБА В РЕАЛІЗАЦІЇ ПОТЯГУ ЧЕРЕЗ СТАТЕВИЙ КОНТАКТ</vt:lpstr>
      <vt:lpstr>Говоримо з дітьми про… Це… ( питання для анонімного анкетування, за потреби – індивідуального спілкування із підлітком)</vt:lpstr>
      <vt:lpstr>                    Висновки</vt:lpstr>
      <vt:lpstr>Корисні посилання для роботи </vt:lpstr>
      <vt:lpstr>Це справа не одного дня, тижня, місяця…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153</cp:revision>
  <dcterms:created xsi:type="dcterms:W3CDTF">2024-04-10T09:42:14Z</dcterms:created>
  <dcterms:modified xsi:type="dcterms:W3CDTF">2024-04-11T11:31:38Z</dcterms:modified>
</cp:coreProperties>
</file>